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A0DEC8-9AE5-E129-21D3-6812E97AA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03A2-E01D-447C-858E-B9096DFD409C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76BE28-6002-ACEB-0CF8-FDB39352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00B8B-59C0-540B-AA41-47EC14B30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539-F3E7-44CD-9D9F-BE3C48086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59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3AF9D-EF67-A368-2F90-EB90138B6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8EA0D-7A6F-D726-6D29-DB3C40880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79C2F-7D05-9A2A-46F2-3941F20A7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03A2-E01D-447C-858E-B9096DFD409C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80AFE-C897-07ED-CB48-A49477951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4ED33-2F67-69BE-5E64-D0DC85C52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539-F3E7-44CD-9D9F-BE3C48086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258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35746-BACF-1691-A335-924F5504C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C9C8C-76F1-20C3-5DF8-D8E029FFE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44B82-BB23-7F60-7132-7A0C415F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A03A2-E01D-447C-858E-B9096DFD409C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7C6FF-F291-CD1B-5E71-1A839F44C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232CF-DEE5-3951-6258-E8E12929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539-F3E7-44CD-9D9F-BE3C48086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104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3F32AC-E957-73ED-5D4A-6A30E7B22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B40BB-0479-94FD-B489-7F8CBF405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1D127-561A-73C9-9805-78CADEE489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7A03A2-E01D-447C-858E-B9096DFD409C}" type="datetimeFigureOut">
              <a:rPr lang="en-GB" smtClean="0"/>
              <a:t>19/03/2025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630C3-4ADA-FCA3-1A2B-1502CD3A6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57EC5-7E3A-4970-A08A-7CF566691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1F2539-F3E7-44CD-9D9F-BE3C48086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95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4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663842-98BB-60C9-886B-FADE44AB2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1741186"/>
            <a:ext cx="10909640" cy="1687814"/>
          </a:xfrm>
        </p:spPr>
        <p:txBody>
          <a:bodyPr anchor="b">
            <a:normAutofit/>
          </a:bodyPr>
          <a:lstStyle/>
          <a:p>
            <a:r>
              <a:rPr lang="en-US" sz="5400" dirty="0"/>
              <a:t>Psychometric Tools</a:t>
            </a:r>
            <a:endParaRPr lang="en-GB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7A34F6-B0DB-F315-F715-CDC403C067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2923" y="3655799"/>
            <a:ext cx="5826153" cy="1499984"/>
          </a:xfrm>
        </p:spPr>
        <p:txBody>
          <a:bodyPr anchor="t">
            <a:normAutofit/>
          </a:bodyPr>
          <a:lstStyle/>
          <a:p>
            <a:r>
              <a:rPr lang="en-US" sz="3600" dirty="0"/>
              <a:t>The GC Index – Impact</a:t>
            </a:r>
          </a:p>
          <a:p>
            <a:r>
              <a:rPr lang="en-US" sz="3600" dirty="0"/>
              <a:t>MiRo - Personality</a:t>
            </a:r>
            <a:endParaRPr lang="en-GB" sz="3600" dirty="0"/>
          </a:p>
        </p:txBody>
      </p:sp>
      <p:pic>
        <p:nvPicPr>
          <p:cNvPr id="5" name="Picture 4" descr="A black background with blue and red letters&#10;&#10;Description automatically generated">
            <a:extLst>
              <a:ext uri="{FF2B5EF4-FFF2-40B4-BE49-F238E27FC236}">
                <a16:creationId xmlns:a16="http://schemas.microsoft.com/office/drawing/2014/main" id="{09BF31A1-D87C-4A46-5BC1-CF88BCA43B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908" y="50609"/>
            <a:ext cx="6439588" cy="1980171"/>
          </a:xfrm>
          <a:prstGeom prst="rect">
            <a:avLst/>
          </a:prstGeom>
        </p:spPr>
      </p:pic>
      <p:sp>
        <p:nvSpPr>
          <p:cNvPr id="57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511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GC Index - The GC Index">
            <a:extLst>
              <a:ext uri="{FF2B5EF4-FFF2-40B4-BE49-F238E27FC236}">
                <a16:creationId xmlns:a16="http://schemas.microsoft.com/office/drawing/2014/main" id="{4254CB2E-D0B0-C7B1-814C-C182B80DD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6422" y="917771"/>
            <a:ext cx="10459156" cy="2301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31" name="Straight Connector 1030">
            <a:extLst>
              <a:ext uri="{FF2B5EF4-FFF2-40B4-BE49-F238E27FC236}">
                <a16:creationId xmlns:a16="http://schemas.microsoft.com/office/drawing/2014/main" id="{B7952C56-EE0E-C94A-9A44-E17DD73E84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6300" y="3943277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E33E97-AC21-821C-202A-D08653D59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844" y="3854885"/>
            <a:ext cx="5365955" cy="238455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/>
              <a:t>Helps interpret a persons innate energy to create impact within their organisation</a:t>
            </a:r>
          </a:p>
          <a:p>
            <a:r>
              <a:rPr lang="en-US" sz="1700"/>
              <a:t>Test for five ‘proclivities’</a:t>
            </a:r>
          </a:p>
          <a:p>
            <a:r>
              <a:rPr lang="en-US" sz="1700"/>
              <a:t>A business organi-metric NOT a personality profile</a:t>
            </a:r>
          </a:p>
          <a:p>
            <a:r>
              <a:rPr lang="en-US" sz="1700"/>
              <a:t>Doesn’t test for competence</a:t>
            </a:r>
          </a:p>
          <a:p>
            <a:r>
              <a:rPr lang="en-US" sz="1700"/>
              <a:t>Powerful tool in recruitment</a:t>
            </a:r>
          </a:p>
        </p:txBody>
      </p:sp>
      <p:pic>
        <p:nvPicPr>
          <p:cNvPr id="11" name="Picture 10" descr="A black background with blue and red letters&#10;&#10;Description automatically generated">
            <a:extLst>
              <a:ext uri="{FF2B5EF4-FFF2-40B4-BE49-F238E27FC236}">
                <a16:creationId xmlns:a16="http://schemas.microsoft.com/office/drawing/2014/main" id="{829B372A-F62A-F2AE-7557-5C7BB7262F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801" y="6011180"/>
            <a:ext cx="1978742" cy="60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086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F37AF7-7CA2-70D6-3367-6BB7370CF7B6}"/>
              </a:ext>
            </a:extLst>
          </p:cNvPr>
          <p:cNvSpPr txBox="1"/>
          <p:nvPr/>
        </p:nvSpPr>
        <p:spPr>
          <a:xfrm>
            <a:off x="699713" y="353160"/>
            <a:ext cx="10985468" cy="898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Job Description Analysis  as Part of a Recruitment Process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4C7FDD-5EBB-61C8-AD7D-18AF318ED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748" y="2794850"/>
            <a:ext cx="5131088" cy="277078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DB3380D-1574-FCC1-C84B-698DEEC370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5165" y="2217815"/>
            <a:ext cx="3917874" cy="3997831"/>
          </a:xfrm>
          <a:prstGeom prst="rect">
            <a:avLst/>
          </a:prstGeom>
        </p:spPr>
      </p:pic>
      <p:pic>
        <p:nvPicPr>
          <p:cNvPr id="7" name="Picture 6" descr="A black background with blue and red letters&#10;&#10;Description automatically generated">
            <a:extLst>
              <a:ext uri="{FF2B5EF4-FFF2-40B4-BE49-F238E27FC236}">
                <a16:creationId xmlns:a16="http://schemas.microsoft.com/office/drawing/2014/main" id="{7212726D-E080-3716-B066-45BB4A7CF0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5607" y="6201798"/>
            <a:ext cx="1978742" cy="60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16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GC Index: Review &amp; Ultimate Guide - Xquadrant">
            <a:extLst>
              <a:ext uri="{FF2B5EF4-FFF2-40B4-BE49-F238E27FC236}">
                <a16:creationId xmlns:a16="http://schemas.microsoft.com/office/drawing/2014/main" id="{6BC7E8DB-2019-1227-373D-CE432ED39A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88" y="1239719"/>
            <a:ext cx="7782973" cy="5428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DD46A66-C5B6-8DAC-335D-6A6221C98E56}"/>
              </a:ext>
            </a:extLst>
          </p:cNvPr>
          <p:cNvSpPr txBox="1"/>
          <p:nvPr/>
        </p:nvSpPr>
        <p:spPr>
          <a:xfrm>
            <a:off x="7629834" y="638632"/>
            <a:ext cx="3704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chivo" panose="020B0503020202020B04" pitchFamily="34" charset="0"/>
              </a:rPr>
              <a:t>The GC Index Model</a:t>
            </a:r>
            <a:endParaRPr lang="en-GB" sz="2800" b="1" dirty="0">
              <a:latin typeface="Archivo" panose="020B0503020202020B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12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5F698-35B9-D602-97E5-E5E034A45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7371"/>
            <a:ext cx="10515600" cy="4351338"/>
          </a:xfrm>
        </p:spPr>
        <p:txBody>
          <a:bodyPr/>
          <a:lstStyle/>
          <a:p>
            <a:r>
              <a:rPr lang="en-US" dirty="0"/>
              <a:t>Traditional personality profiler</a:t>
            </a:r>
          </a:p>
          <a:p>
            <a:r>
              <a:rPr lang="en-US" dirty="0"/>
              <a:t>Jungian in origin – very similar to </a:t>
            </a:r>
            <a:r>
              <a:rPr lang="en-US" dirty="0" err="1"/>
              <a:t>MBTi</a:t>
            </a:r>
            <a:r>
              <a:rPr lang="en-US" dirty="0"/>
              <a:t> and Discovery Insights</a:t>
            </a:r>
          </a:p>
          <a:p>
            <a:r>
              <a:rPr lang="en-US" dirty="0"/>
              <a:t>Plots against four personality types as seen in the diagrams</a:t>
            </a:r>
          </a:p>
          <a:p>
            <a:r>
              <a:rPr lang="en-US" dirty="0"/>
              <a:t>Most useful in helping to ensure a good fit with the team</a:t>
            </a:r>
          </a:p>
          <a:p>
            <a:r>
              <a:rPr lang="en-US" dirty="0"/>
              <a:t>Is ‘good fit’ always a good thing?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396FA8-50C2-5EEE-5C9E-55ABF12D1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89291"/>
            <a:ext cx="3171825" cy="1359354"/>
          </a:xfrm>
          <a:prstGeom prst="rect">
            <a:avLst/>
          </a:prstGeom>
        </p:spPr>
      </p:pic>
      <p:pic>
        <p:nvPicPr>
          <p:cNvPr id="6" name="Picture 5" descr="A black background with blue and red letters&#10;&#10;Description automatically generated">
            <a:extLst>
              <a:ext uri="{FF2B5EF4-FFF2-40B4-BE49-F238E27FC236}">
                <a16:creationId xmlns:a16="http://schemas.microsoft.com/office/drawing/2014/main" id="{447F2193-FF84-79B8-2F3A-5D6DFAA237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801" y="6011180"/>
            <a:ext cx="1978742" cy="60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480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9"/>
          <p:cNvSpPr/>
          <p:nvPr/>
        </p:nvSpPr>
        <p:spPr>
          <a:xfrm>
            <a:off x="11506200" y="4886797"/>
            <a:ext cx="28565" cy="1285403"/>
          </a:xfrm>
          <a:prstGeom prst="rect">
            <a:avLst/>
          </a:prstGeom>
          <a:solidFill>
            <a:srgbClr val="EC5958"/>
          </a:solid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800"/>
          </a:p>
        </p:txBody>
      </p:sp>
      <p:sp>
        <p:nvSpPr>
          <p:cNvPr id="10" name="AutoShape 10"/>
          <p:cNvSpPr/>
          <p:nvPr/>
        </p:nvSpPr>
        <p:spPr>
          <a:xfrm>
            <a:off x="11649023" y="4715411"/>
            <a:ext cx="28565" cy="1285403"/>
          </a:xfrm>
          <a:prstGeom prst="rect">
            <a:avLst/>
          </a:prstGeom>
          <a:solidFill>
            <a:srgbClr val="E79736"/>
          </a:solid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80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0C35A0A-362A-4125-6A65-08013A065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6" y="1563330"/>
            <a:ext cx="6894597" cy="528401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F83C4AE-F235-444E-3F22-776C4037A3FE}"/>
              </a:ext>
            </a:extLst>
          </p:cNvPr>
          <p:cNvSpPr txBox="1"/>
          <p:nvPr/>
        </p:nvSpPr>
        <p:spPr>
          <a:xfrm>
            <a:off x="7083280" y="3435897"/>
            <a:ext cx="48326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510" indent="-190510">
              <a:buFont typeface="Arial" panose="020B0604020202020204" pitchFamily="34" charset="0"/>
              <a:buChar char="•"/>
            </a:pPr>
            <a:r>
              <a:rPr lang="en-US" sz="2400" dirty="0">
                <a:latin typeface="Archivo" panose="020B0503020202020B04" pitchFamily="34" charset="0"/>
              </a:rPr>
              <a:t>Here and now, concrete versus the intangible, the future</a:t>
            </a:r>
          </a:p>
          <a:p>
            <a:pPr marL="190510" indent="-190510">
              <a:buFont typeface="Arial" panose="020B0604020202020204" pitchFamily="34" charset="0"/>
              <a:buChar char="•"/>
            </a:pPr>
            <a:r>
              <a:rPr lang="en-US" sz="2400" dirty="0">
                <a:latin typeface="Archivo" panose="020B0503020202020B04" pitchFamily="34" charset="0"/>
              </a:rPr>
              <a:t>Introversion versus extroversion</a:t>
            </a:r>
          </a:p>
          <a:p>
            <a:pPr marL="190510" indent="-190510">
              <a:buFont typeface="Arial" panose="020B0604020202020204" pitchFamily="34" charset="0"/>
              <a:buChar char="•"/>
            </a:pPr>
            <a:endParaRPr lang="en-GB" sz="2400" dirty="0">
              <a:latin typeface="Archivo" panose="020B0503020202020B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F38DAE-8703-C969-9CC4-8E36704CA439}"/>
              </a:ext>
            </a:extLst>
          </p:cNvPr>
          <p:cNvSpPr txBox="1"/>
          <p:nvPr/>
        </p:nvSpPr>
        <p:spPr>
          <a:xfrm>
            <a:off x="7629833" y="638632"/>
            <a:ext cx="2658228" cy="52322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800" b="1" dirty="0">
                <a:latin typeface="Archivo"/>
              </a:rPr>
              <a:t>The </a:t>
            </a:r>
            <a:r>
              <a:rPr lang="en-US" sz="2800" b="1" dirty="0" err="1">
                <a:latin typeface="Archivo"/>
              </a:rPr>
              <a:t>MiRo</a:t>
            </a:r>
            <a:r>
              <a:rPr lang="en-US" sz="2800" b="1" dirty="0">
                <a:latin typeface="Archivo"/>
              </a:rPr>
              <a:t> Model</a:t>
            </a:r>
            <a:endParaRPr lang="en-GB" sz="2800" b="1" dirty="0">
              <a:latin typeface="Archivo"/>
            </a:endParaRPr>
          </a:p>
        </p:txBody>
      </p:sp>
    </p:spTree>
    <p:extLst>
      <p:ext uri="{BB962C8B-B14F-4D97-AF65-F5344CB8AC3E}">
        <p14:creationId xmlns:p14="http://schemas.microsoft.com/office/powerpoint/2010/main" val="2590045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83B3A8D-45D0-347B-A1D0-8A67E0B5F8E9}"/>
              </a:ext>
            </a:extLst>
          </p:cNvPr>
          <p:cNvSpPr txBox="1"/>
          <p:nvPr/>
        </p:nvSpPr>
        <p:spPr>
          <a:xfrm>
            <a:off x="780026" y="221250"/>
            <a:ext cx="4822047" cy="913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67" b="1" dirty="0">
                <a:latin typeface="Archivo" panose="020B0503020202020B04" pitchFamily="34" charset="0"/>
              </a:rPr>
              <a:t>The Four Behavioural Modes</a:t>
            </a:r>
            <a:endParaRPr lang="en-GB" sz="2667" b="1" dirty="0">
              <a:latin typeface="Archivo" panose="020B0503020202020B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18F406D-0670-C8DE-68E0-03F17F915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83" y="1180311"/>
            <a:ext cx="4547020" cy="449737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2F74C39-BAA2-6076-ADAD-7DD5E793D53E}"/>
              </a:ext>
            </a:extLst>
          </p:cNvPr>
          <p:cNvSpPr txBox="1"/>
          <p:nvPr/>
        </p:nvSpPr>
        <p:spPr>
          <a:xfrm>
            <a:off x="4654903" y="1769106"/>
            <a:ext cx="612313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510" indent="-190510">
              <a:buFont typeface="Arial" panose="020B0604020202020204" pitchFamily="34" charset="0"/>
              <a:buChar char="•"/>
            </a:pPr>
            <a:r>
              <a:rPr lang="en-US" sz="2133" b="1" dirty="0">
                <a:solidFill>
                  <a:srgbClr val="FF0000"/>
                </a:solidFill>
                <a:latin typeface="Archivo" panose="020B0503020202020B04" pitchFamily="34" charset="0"/>
              </a:rPr>
              <a:t>Drivers.</a:t>
            </a:r>
            <a:r>
              <a:rPr lang="en-US" sz="2133" dirty="0">
                <a:latin typeface="Archivo" panose="020B0503020202020B04" pitchFamily="34" charset="0"/>
              </a:rPr>
              <a:t>  Innovative, adventurous, rational and forceful</a:t>
            </a:r>
          </a:p>
          <a:p>
            <a:pPr marL="190510" indent="-190510">
              <a:buFont typeface="Arial" panose="020B0604020202020204" pitchFamily="34" charset="0"/>
              <a:buChar char="•"/>
            </a:pPr>
            <a:endParaRPr lang="en-US" sz="2133" dirty="0">
              <a:latin typeface="Archivo" panose="020B0503020202020B04" pitchFamily="34" charset="0"/>
            </a:endParaRPr>
          </a:p>
          <a:p>
            <a:pPr marL="190510" indent="-190510">
              <a:buFont typeface="Arial" panose="020B0604020202020204" pitchFamily="34" charset="0"/>
              <a:buChar char="•"/>
            </a:pPr>
            <a:r>
              <a:rPr lang="en-US" sz="2133" b="1" dirty="0" err="1">
                <a:solidFill>
                  <a:srgbClr val="FFFF00"/>
                </a:solidFill>
                <a:latin typeface="Archivo" panose="020B0503020202020B04" pitchFamily="34" charset="0"/>
              </a:rPr>
              <a:t>Energisers</a:t>
            </a:r>
            <a:r>
              <a:rPr lang="en-US" sz="2133" b="1" dirty="0">
                <a:solidFill>
                  <a:srgbClr val="FFFF00"/>
                </a:solidFill>
                <a:latin typeface="Archivo" panose="020B0503020202020B04" pitchFamily="34" charset="0"/>
              </a:rPr>
              <a:t>.</a:t>
            </a:r>
            <a:r>
              <a:rPr lang="en-US" sz="2133" dirty="0">
                <a:latin typeface="Archivo" panose="020B0503020202020B04" pitchFamily="34" charset="0"/>
              </a:rPr>
              <a:t>  Gregarious, creative and agreeable</a:t>
            </a:r>
          </a:p>
          <a:p>
            <a:pPr marL="190510" indent="-190510">
              <a:buFont typeface="Arial" panose="020B0604020202020204" pitchFamily="34" charset="0"/>
              <a:buChar char="•"/>
            </a:pPr>
            <a:endParaRPr lang="en-US" sz="2133" dirty="0">
              <a:latin typeface="Archivo" panose="020B0503020202020B04" pitchFamily="34" charset="0"/>
            </a:endParaRPr>
          </a:p>
          <a:p>
            <a:pPr marL="190510" indent="-190510">
              <a:buFont typeface="Arial" panose="020B0604020202020204" pitchFamily="34" charset="0"/>
              <a:buChar char="•"/>
            </a:pPr>
            <a:r>
              <a:rPr lang="en-US" sz="2133" b="1" dirty="0" err="1">
                <a:solidFill>
                  <a:schemeClr val="accent1"/>
                </a:solidFill>
                <a:latin typeface="Archivo" panose="020B0503020202020B04" pitchFamily="34" charset="0"/>
              </a:rPr>
              <a:t>Analysers</a:t>
            </a:r>
            <a:r>
              <a:rPr lang="en-US" sz="2133" b="1" dirty="0">
                <a:solidFill>
                  <a:schemeClr val="accent1"/>
                </a:solidFill>
                <a:latin typeface="Archivo" panose="020B0503020202020B04" pitchFamily="34" charset="0"/>
              </a:rPr>
              <a:t>.</a:t>
            </a:r>
            <a:r>
              <a:rPr lang="en-US" sz="2133" dirty="0">
                <a:latin typeface="Archivo" panose="020B0503020202020B04" pitchFamily="34" charset="0"/>
              </a:rPr>
              <a:t>  Detail orientated, rational and logical</a:t>
            </a:r>
          </a:p>
          <a:p>
            <a:pPr marL="190510" indent="-190510">
              <a:buFont typeface="Arial" panose="020B0604020202020204" pitchFamily="34" charset="0"/>
              <a:buChar char="•"/>
            </a:pPr>
            <a:endParaRPr lang="en-US" sz="2133" dirty="0">
              <a:latin typeface="Archivo" panose="020B0503020202020B04" pitchFamily="34" charset="0"/>
            </a:endParaRPr>
          </a:p>
          <a:p>
            <a:pPr marL="190510" indent="-190510">
              <a:buFont typeface="Arial" panose="020B0604020202020204" pitchFamily="34" charset="0"/>
              <a:buChar char="•"/>
            </a:pPr>
            <a:r>
              <a:rPr lang="en-US" sz="2133" b="1" dirty="0" err="1">
                <a:solidFill>
                  <a:srgbClr val="00B050"/>
                </a:solidFill>
                <a:latin typeface="Archivo" panose="020B0503020202020B04" pitchFamily="34" charset="0"/>
              </a:rPr>
              <a:t>Organisers</a:t>
            </a:r>
            <a:r>
              <a:rPr lang="en-US" sz="2133" dirty="0">
                <a:latin typeface="Archivo" panose="020B0503020202020B04" pitchFamily="34" charset="0"/>
              </a:rPr>
              <a:t>.  Stable, supportive and nurturing</a:t>
            </a:r>
          </a:p>
          <a:p>
            <a:endParaRPr lang="en-US" sz="2133" dirty="0">
              <a:latin typeface="Archivo" panose="020B0503020202020B04" pitchFamily="34" charset="0"/>
            </a:endParaRPr>
          </a:p>
          <a:p>
            <a:endParaRPr lang="en-GB" sz="2133" dirty="0">
              <a:latin typeface="Archivo" panose="020B0503020202020B04" pitchFamily="34" charset="0"/>
            </a:endParaRPr>
          </a:p>
        </p:txBody>
      </p:sp>
      <p:pic>
        <p:nvPicPr>
          <p:cNvPr id="8" name="Picture 7" descr="A black background with blue and red letters&#10;&#10;Description automatically generated">
            <a:extLst>
              <a:ext uri="{FF2B5EF4-FFF2-40B4-BE49-F238E27FC236}">
                <a16:creationId xmlns:a16="http://schemas.microsoft.com/office/drawing/2014/main" id="{4D818671-1745-C822-1DAC-AF31D78CAC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801" y="6011180"/>
            <a:ext cx="1978742" cy="60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824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154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Archivo</vt:lpstr>
      <vt:lpstr>Arial</vt:lpstr>
      <vt:lpstr>Calibri</vt:lpstr>
      <vt:lpstr>Office Theme</vt:lpstr>
      <vt:lpstr>Office Theme</vt:lpstr>
      <vt:lpstr>Psychometric Tools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Hotten</dc:creator>
  <cp:lastModifiedBy>Matthew Hotten</cp:lastModifiedBy>
  <cp:revision>1</cp:revision>
  <dcterms:created xsi:type="dcterms:W3CDTF">2025-03-19T13:57:17Z</dcterms:created>
  <dcterms:modified xsi:type="dcterms:W3CDTF">2025-03-19T14:25:47Z</dcterms:modified>
</cp:coreProperties>
</file>